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5" r:id="rId3"/>
    <p:sldId id="325" r:id="rId4"/>
    <p:sldId id="326" r:id="rId5"/>
    <p:sldId id="327" r:id="rId6"/>
    <p:sldId id="323" r:id="rId7"/>
    <p:sldId id="329" r:id="rId8"/>
    <p:sldId id="330" r:id="rId9"/>
    <p:sldId id="331" r:id="rId10"/>
    <p:sldId id="332" r:id="rId11"/>
    <p:sldId id="296" r:id="rId12"/>
    <p:sldId id="335" r:id="rId13"/>
    <p:sldId id="333" r:id="rId14"/>
    <p:sldId id="312" r:id="rId15"/>
    <p:sldId id="278" r:id="rId16"/>
    <p:sldId id="338" r:id="rId17"/>
    <p:sldId id="33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A7EB-2DB8-42F6-BDA1-D730A46D2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5A4BF4-8245-4BFB-817D-F7425D936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C36A2D-6D77-4B5E-8C5A-660D5EF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BE4838-21B4-46EB-BBB8-7B5591DD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2ED94-ED6D-4BFE-980A-3DAC2BD2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2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B0822-76DB-4302-9B80-3ED1F009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F1BEE7-C3C7-47D1-906A-77379756F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AA26EF-1A65-4DCF-8D74-9EAF4AC6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ECC608-18AF-41D1-B9DE-6DFC2AC2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DDF56-AD50-402F-A18B-8A553EDC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79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CA5603-252B-495E-BF06-DBD067EEE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605D86-9C2A-4F87-853F-89331DFBC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BEC2D0-92BE-4260-9344-DE3AEAFC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A13D8-A952-403A-B1E5-295090EF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6EFD00-9CF9-4357-A08A-D1B16B3C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56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AE2DC-076A-4F18-AF94-07984A840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8D2672-7322-4E3B-AFEA-A7FF8576E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3B9B39-8CF7-496F-B942-FC2C1E7E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AC08C6-C240-4FDA-AAEF-209D0AE2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764DBD-E855-4842-9DB7-F49EC5E8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63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7D09F-F63D-4BF0-B29F-598FFBC2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EC72A-AFFC-4243-8897-C598C3D7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86C2C-2DF2-4DFB-B3E2-C6EF7A2B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5DC1C-F96B-4EDB-BC68-72326743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83BE2B-DC1C-47D7-947A-3EBF2566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89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7373D-DC93-45AD-9CC4-E39665C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13BD9-9E55-4728-8385-7E756B454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AB26CF-50D1-4116-9B71-C9E64844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3DD83D-1DD4-42EC-9D0A-BB0B14A9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92E004-9E6B-46C5-B485-4E4D2E9C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076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1936B-89CE-48B6-BFBD-DB9520A1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D1F59-E2DD-4050-B891-ACCF2320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E6C2A7-7220-4EF7-86D4-858762D90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D59516-46BA-4305-9AFD-05E1FB3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44A16-1021-439A-AC19-9F20350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110571-F68C-4BC1-AC68-EDB647E8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063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570AA-ABC5-4E60-9DD3-7754CB68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1AA958-2247-4E48-B942-04DCF3AC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489785-FD2D-4354-A629-A4F36E7FB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A42FE9-DCC8-4C77-A226-4EF87F0F7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C093E3-A3CD-4527-BE98-0D6768735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6DFCF9-6566-415B-A173-50FEF43F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F2510B-AD82-43F8-BDDA-86D9B171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0EC0E7-19E6-43EF-91E8-CA370112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11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A5F21-1CFE-491C-8AAD-30FC1A55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873A17-901D-41FD-8C25-77C3475F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FED0D3-B38F-4A5E-9463-DD7AF823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AA864F-2C74-45DB-A7D3-249D0BA2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389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A72A2C-EAB5-4AFE-B4A8-C01C854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2D66E0-B161-4E9F-BF58-BE86ADAA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02027-2A51-4600-83E2-00340467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94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939C5-2DCF-45A6-90AD-446A0EF5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155DB-D99A-44F0-9A9D-DA836E3E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30BA85-28D1-4C21-A032-21E6DD70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93A7AB-9EDD-4113-9B3F-76D5B713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807D63-4007-4532-A781-D2A894EF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3D3E8-774E-41BA-B9B6-C0BB1973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95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622D3-4BB9-43AF-BD53-79089334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544F38-B3D0-4EE4-AC7E-46CB439E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BFDB47-1B40-497F-90B4-664D186B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6B2FD-5A92-4A57-9C6A-8E540ED5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9E29CC-D3E7-4E30-B06D-D49BE8E9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55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F406A-17C6-4ABE-AA5D-121E8516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C13D94-FECF-48A4-90EE-C1FA811A9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8E7833-4636-414C-A704-AE4B5617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49761D-34B6-44E7-9727-38191D19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7CE5F7-3579-4B05-B434-D006F64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20A287-E235-453F-AB78-A603515A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73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5B3D6-AE55-478F-98DB-6683C335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C80498-AC9B-4586-A3E2-03E44D6E7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8A997F-A57C-4A18-8860-B3184CC9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FD6AA1-56BC-482E-A3DE-C3B08703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EE4076-464D-404C-9C07-EE889A1C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383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866CC7-28A4-4175-BC35-C4BBCF33F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C94C34-0AA3-411A-A8EA-30FBF0CF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9A3D3-7C58-4F96-A5D3-E9D3ACCA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0DC41-76BB-4D70-A609-5F2456C7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532E77-EDD7-44BC-8165-1F0071D7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5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08C6-71D5-4522-BFD9-58552E47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C49C4A-24CD-4799-9D09-BA96802A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AAC94-8FE6-47E3-AA2E-F2551D57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87AF70-898F-43FD-926A-EC81C372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65FD7-D78F-4BC7-A437-FD9F7251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6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3D57F-F412-4454-AA3F-20C96009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C62060-C4D8-4452-A990-5F17A420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AE560-1D0B-4B9E-AF54-B50A5EA50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6126D6-3301-400B-8BAE-25F9380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E631E4-9474-4355-B7B6-11ECB99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EA89D-9B28-46D0-8DEA-B5CCBE58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98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56FCE-EF9A-4547-989B-CABC36C8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9D2DD-B858-4E43-989F-2B0BAFE8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98D736-37F4-45FD-979A-23F84C64E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74A6B6-BCCA-400E-902E-EC66E84CB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4D5B6C-30D4-4C9D-ACBD-5C562D97D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984943-4400-40B9-865A-A01C4E2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9EE245-587A-420D-80A8-204E41CC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17E5B7E-AAE2-4C47-8437-3CDCC707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66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FFDBE-07B6-416C-BE8A-D8364B08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A6F117-FF8C-4CBE-A531-FCF951F7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A7F46D6-D51B-4C4A-8354-664543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17255E-D7EC-4B5E-9DDD-B864BAA2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0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49DDAC-0551-416E-AB04-502A26E0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BCA0BA-00A5-4645-8A75-94ABF50A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356E04-E933-4AFD-ABEA-B1F4ECEA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22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E90B3-12C4-40FE-8E74-DC84FA3A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9A207-6DAC-4EC3-8B4C-3279E4B7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34517C-320B-4EB8-AB44-C211068C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25D619-6DF7-4FB7-98D4-2303B75B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C6104E-5DCB-46EF-9FA0-02FE2D55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4A579-1AC2-42E4-B37B-87E1C630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50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7A481-6CE6-45D6-9E97-1EAF7CA1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A9B69C-3D71-46E2-9044-51CDA9A3A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F6267F-9E43-4360-9AA6-18BB41EC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009D0E-EAAF-4939-A36E-F6377001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96C6-3D0A-4FAD-80D7-20888884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D4244D-70FF-4A33-AFC6-A9594EA1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124A6A-817A-47E6-94CB-09272BA8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720EB-5970-4784-9207-773101D11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619AF4-1FCB-4A7E-931F-71C901B9C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FE5274-9C9E-4753-B822-0DE4B6B7D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882D4D-67C5-47B7-93D1-707A42EC5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54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05983B-7388-408E-8BC5-929EA1A7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35514-A0A7-4C6C-8D7A-6D8012D2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7A9510-6E64-4B28-B61D-A9CB00FB4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4A370B-54B3-4E7A-A430-D3B654D93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23481-DB47-4109-8AEF-FB1E9279E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0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nrf24l01-arduino-wireless-communication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untronic.navtecgroup.com/arduino/" TargetMode="External"/><Relationship Id="rId2" Type="http://schemas.openxmlformats.org/officeDocument/2006/relationships/hyperlink" Target="https://github.com/fernando201060/BraRobotNRF24L01.gi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Este é o meu projeto para o Braço Robótico nº 01. Desta vez inclui nele o controle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através do módulo NRF24L01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.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Através do link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  <a:hlinkClick r:id="rId2"/>
              </a:rPr>
              <a:t>https://lastminuteengineers.com/nrf24l01-arduino-wireless-communication/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você obterá informações preciosas sobre o NRF24L01, tanto sobre o módulo com antena na placa quanto ao módulo de antena acoplada à placa. Você poderá traduzir facilmente o texto em inglês abrindo esse link no Chrome e clicando com o botão direito do mouse em “Traduzir para o português”.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Recomendo fortemente o módulo com antena acoplada e o adaptador pois essa combinação proporciona maior alcance, um estabilizador de voltagem de 3,3V e filtro de transientes. Você não deve ligar os módulos sem o adaptador em 5V pois os queimará. Se você preferir os módulos NRF24L01  sem o adaptador, deverá ligá-los ao pino de 3,3V do Arduino ou ao pino 3,3V do Sensor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na interface Bluetooth onde você encontra 1 pino de 3,3V, um de 5V e 2 de GND (5V se a alimentação do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for essa que é a recomendada para ele.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34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7AC18D-AC65-483C-B025-8A23FB47C40A}"/>
              </a:ext>
            </a:extLst>
          </p:cNvPr>
          <p:cNvSpPr txBox="1"/>
          <p:nvPr/>
        </p:nvSpPr>
        <p:spPr>
          <a:xfrm>
            <a:off x="176645" y="597435"/>
            <a:ext cx="118387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Por incrível que pareça, devo ter dois potes de sorvete cheios de porcas de todos os tipos e tamanhos mas não consegui nenhuma porca que sirva nesta rosca, nem mesmo em ferragens e lojas especializadas em porcas e parafusos.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Enquanto tentava localizar porcas que servissem para o parafuso vazado, encontrei minha solução final plenamente adequada para o meu projeto. Para realizar meu projeto, utilizei um braço de leitor de winchester (Hard Disk) que havia desmontado. Pela foto é possível perceber que o braço possui um rolamento fixo e</a:t>
            </a:r>
            <a:endParaRPr lang="pt-BR" sz="2800" dirty="0">
              <a:latin typeface="AR BLANCA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162D5B-2D1A-4B26-9CC1-B8FD3BF2E6FB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94931E-BDBD-404E-BB4C-755B7250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1958" y="1512585"/>
            <a:ext cx="263796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327F45-DB0D-4523-A59A-FF12F6AC1AB7}"/>
              </a:ext>
            </a:extLst>
          </p:cNvPr>
          <p:cNvSpPr txBox="1"/>
          <p:nvPr/>
        </p:nvSpPr>
        <p:spPr>
          <a:xfrm>
            <a:off x="7273636" y="3591222"/>
            <a:ext cx="4676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que já tem furos para a fixação à base. Utilizei a tampa de um destaca textos para transformar em um acoplador entre o braço do servomotor e o eixo da base do braço.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0924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2" y="544679"/>
            <a:ext cx="119900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Assim o peso do braço e do objeto pego pelo braço serão suportados pelo braço do Hard Disk e não mais pelo pescoço do servomotor. Ao servomotor cabe</a:t>
            </a:r>
            <a:r>
              <a:rPr lang="pt-BR" sz="2800" dirty="0">
                <a:latin typeface="AR BLANCA" panose="02000000000000000000" pitchFamily="2" charset="0"/>
              </a:rPr>
              <a:t>rá agora somente suportar o esforço realizado para girar a base horizontalmente eliminando a torção vertical que a coluna do braço poderia exercer sobre o pescoço do servo.</a:t>
            </a:r>
          </a:p>
          <a:p>
            <a:pPr algn="just"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Para fazer o tampo da base, a mesa do braço e o braço robótico, utilizei um MDF fino que veio na embalagem de um móvel. Você deverá cuidar para que o mesmo não empene facilmente ou utilizar uma chapa de plástico ou acrílico no lugar do compensado para isso. Na foto a seguir, é possível notar que utilizei 6 esferas de 6mm colocando-as espaçadas em forma de círculo. Realizei 6 furos de mesmo diâmetro e as esferas estão encostadas na base de um metal circular rígido que encontrei em minha sucata (prato para disco vinil pequeno).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Para fazer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o braço, analisei vários existentes no mercado e acabei improvisando meu braço robótico com o que vi de mais prático ou interessante neles. Usei um prendedor de roupas grande e forte para fazer a garra. </a:t>
            </a:r>
            <a:endParaRPr lang="pt-BR" sz="2800" dirty="0">
              <a:latin typeface="AR BLANCA" panose="02000000000000000000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8DCA6E-77D2-4B75-B63C-0ABD087572D6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</p:spTree>
    <p:extLst>
      <p:ext uri="{BB962C8B-B14F-4D97-AF65-F5344CB8AC3E}">
        <p14:creationId xmlns:p14="http://schemas.microsoft.com/office/powerpoint/2010/main" val="87417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4" y="880110"/>
            <a:ext cx="1199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134D97-E951-4885-A38B-4FAEF7008267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2DFB85B-379D-4AAD-9134-9C9CC809D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8777" y="583788"/>
            <a:ext cx="1584734" cy="22508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7AE7876-9D47-4137-94F7-2B3C3F12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0" y="916841"/>
            <a:ext cx="3762313" cy="16558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EFB0263-4763-4BD5-BE4F-E6DD4517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2500" y="573317"/>
            <a:ext cx="1692617" cy="237966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C1C4AC7-BE6E-4563-B50B-888BA10E4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843" y="2915682"/>
            <a:ext cx="3230863" cy="37152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7E87D1C-1F9C-4F9C-A80F-9E221BA22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4" y="3157880"/>
            <a:ext cx="3053049" cy="317597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5FC279D-97CA-4E0E-906B-10D9114EC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3224" y="2915681"/>
            <a:ext cx="3175971" cy="371525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E744094-A55B-4CB3-B1F2-FB132D022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231" y="268530"/>
            <a:ext cx="1621468" cy="28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0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2" y="640993"/>
            <a:ext cx="11990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FA158E-D2D8-4C9F-A6AF-33A16E34B69D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4D1950-4B40-41D5-AEF4-60D21D50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92" y="707886"/>
            <a:ext cx="7249229" cy="5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4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B5BD7-BC77-414F-AFD1-41653A0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6" y="53952"/>
            <a:ext cx="10515600" cy="580448"/>
          </a:xfrm>
        </p:spPr>
        <p:txBody>
          <a:bodyPr>
            <a:noAutofit/>
          </a:bodyPr>
          <a:lstStyle/>
          <a:p>
            <a:r>
              <a:rPr lang="pt-BR" sz="3600" dirty="0"/>
              <a:t>Relação de peças para o Braço Robótico: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20F352-8039-42A0-BD90-EB8A0E4742F8}"/>
              </a:ext>
            </a:extLst>
          </p:cNvPr>
          <p:cNvSpPr txBox="1"/>
          <p:nvPr/>
        </p:nvSpPr>
        <p:spPr>
          <a:xfrm>
            <a:off x="2448234" y="4761448"/>
            <a:ext cx="1073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Módulo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Arduino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Shield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V5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CC16874-9989-4AE5-AC66-5AB98EE0E425}"/>
              </a:ext>
            </a:extLst>
          </p:cNvPr>
          <p:cNvSpPr txBox="1"/>
          <p:nvPr/>
        </p:nvSpPr>
        <p:spPr>
          <a:xfrm>
            <a:off x="2486716" y="775190"/>
            <a:ext cx="110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Placa</a:t>
            </a:r>
          </a:p>
          <a:p>
            <a:r>
              <a:rPr lang="pt-BR" dirty="0"/>
              <a:t>Arduino</a:t>
            </a:r>
          </a:p>
          <a:p>
            <a:r>
              <a:rPr lang="pt-BR" dirty="0"/>
              <a:t>Uno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B31B135-58E5-4187-AB79-1B3DBDB40BFB}"/>
              </a:ext>
            </a:extLst>
          </p:cNvPr>
          <p:cNvSpPr txBox="1"/>
          <p:nvPr/>
        </p:nvSpPr>
        <p:spPr>
          <a:xfrm>
            <a:off x="10848625" y="2564543"/>
            <a:ext cx="100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Braço de leitor de</a:t>
            </a:r>
          </a:p>
          <a:p>
            <a:r>
              <a:rPr lang="pt-BR" dirty="0"/>
              <a:t>um Hard</a:t>
            </a:r>
          </a:p>
          <a:p>
            <a:r>
              <a:rPr lang="pt-BR" dirty="0"/>
              <a:t>Disk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3C1576-F3B4-4AE1-9E1D-46FB8B13708E}"/>
              </a:ext>
            </a:extLst>
          </p:cNvPr>
          <p:cNvSpPr txBox="1"/>
          <p:nvPr/>
        </p:nvSpPr>
        <p:spPr>
          <a:xfrm>
            <a:off x="6319424" y="775190"/>
            <a:ext cx="102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Times New Roman" panose="02020603050405020304" pitchFamily="18" charset="0"/>
              </a:rPr>
              <a:t>4 Servos</a:t>
            </a:r>
          </a:p>
          <a:p>
            <a:r>
              <a:rPr lang="pt-BR" dirty="0">
                <a:cs typeface="Times New Roman" panose="02020603050405020304" pitchFamily="18" charset="0"/>
              </a:rPr>
              <a:t>motor</a:t>
            </a:r>
          </a:p>
          <a:p>
            <a:r>
              <a:rPr lang="pt-BR" dirty="0">
                <a:cs typeface="Times New Roman" panose="02020603050405020304" pitchFamily="18" charset="0"/>
              </a:rPr>
              <a:t> SG90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1021EB07-A302-467C-A355-75B352B194E0}"/>
              </a:ext>
            </a:extLst>
          </p:cNvPr>
          <p:cNvSpPr/>
          <p:nvPr/>
        </p:nvSpPr>
        <p:spPr>
          <a:xfrm>
            <a:off x="10848625" y="6384837"/>
            <a:ext cx="862446" cy="33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76F0E9-4838-4650-9975-A2CAC06E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4761448"/>
            <a:ext cx="2128710" cy="162338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600C2D1-94D2-4A39-B326-035C67A37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3514" y="1658704"/>
            <a:ext cx="1200328" cy="312053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34DB43-566A-4EE8-B573-6BCAE6856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38" y="807544"/>
            <a:ext cx="2659516" cy="14971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E0E5D1-C0D3-4CDC-B80E-89EF676EB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3740" y="2786327"/>
            <a:ext cx="608110" cy="309230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6592E65-4AE3-4FD2-8C72-2B32D470E0F4}"/>
              </a:ext>
            </a:extLst>
          </p:cNvPr>
          <p:cNvSpPr txBox="1"/>
          <p:nvPr/>
        </p:nvSpPr>
        <p:spPr>
          <a:xfrm>
            <a:off x="10848625" y="4028424"/>
            <a:ext cx="86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Marca</a:t>
            </a:r>
          </a:p>
          <a:p>
            <a:r>
              <a:rPr lang="pt-BR" dirty="0"/>
              <a:t>texto</a:t>
            </a:r>
          </a:p>
          <a:p>
            <a:r>
              <a:rPr lang="pt-BR" dirty="0"/>
              <a:t>ADECK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93726F-2265-457A-A40E-FEAB3731F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2564543"/>
            <a:ext cx="1987109" cy="19871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2B3D02-57B2-4E4C-A0F2-00648F8B07B0}"/>
              </a:ext>
            </a:extLst>
          </p:cNvPr>
          <p:cNvSpPr txBox="1"/>
          <p:nvPr/>
        </p:nvSpPr>
        <p:spPr>
          <a:xfrm>
            <a:off x="2320449" y="2564543"/>
            <a:ext cx="94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Arduino Nano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F71A7BB-28C5-4EE7-BA8E-DDD1B367C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0" y="836896"/>
            <a:ext cx="1679596" cy="14509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EA0710-0640-4331-9AD3-322F84772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582" y="2618809"/>
            <a:ext cx="2050565" cy="171367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49D54D8-8CF8-4AB8-A5D3-A9B5043E24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98" y="4856168"/>
            <a:ext cx="1475691" cy="149190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0BED21EF-9ABF-49F4-8DB5-BE30132C52AA}"/>
              </a:ext>
            </a:extLst>
          </p:cNvPr>
          <p:cNvSpPr txBox="1"/>
          <p:nvPr/>
        </p:nvSpPr>
        <p:spPr>
          <a:xfrm>
            <a:off x="5782679" y="2605484"/>
            <a:ext cx="126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Módulos</a:t>
            </a:r>
          </a:p>
          <a:p>
            <a:r>
              <a:rPr lang="pt-BR" dirty="0"/>
              <a:t>NRF24L01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B714B0-9A21-456B-992D-C3C2876F8897}"/>
              </a:ext>
            </a:extLst>
          </p:cNvPr>
          <p:cNvSpPr txBox="1"/>
          <p:nvPr/>
        </p:nvSpPr>
        <p:spPr>
          <a:xfrm>
            <a:off x="5219844" y="4813554"/>
            <a:ext cx="161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Adaptadores</a:t>
            </a:r>
          </a:p>
          <a:p>
            <a:r>
              <a:rPr lang="pt-BR" dirty="0"/>
              <a:t>para NRF24L01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3884079-EB47-4A26-B9AB-2EAB5AED2D2F}"/>
              </a:ext>
            </a:extLst>
          </p:cNvPr>
          <p:cNvSpPr txBox="1"/>
          <p:nvPr/>
        </p:nvSpPr>
        <p:spPr>
          <a:xfrm>
            <a:off x="9321476" y="836896"/>
            <a:ext cx="109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</a:t>
            </a:r>
          </a:p>
          <a:p>
            <a:r>
              <a:rPr lang="pt-BR" dirty="0" err="1"/>
              <a:t>BatPad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9FEFF6-F83F-442E-8305-0EDAE445B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7683" y="4302467"/>
            <a:ext cx="1563298" cy="28618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0497EBA-01E8-437A-9F77-79409490DFB6}"/>
              </a:ext>
            </a:extLst>
          </p:cNvPr>
          <p:cNvSpPr txBox="1"/>
          <p:nvPr/>
        </p:nvSpPr>
        <p:spPr>
          <a:xfrm>
            <a:off x="10623947" y="5136719"/>
            <a:ext cx="122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Prendedor</a:t>
            </a:r>
          </a:p>
          <a:p>
            <a:r>
              <a:rPr lang="pt-BR" dirty="0"/>
              <a:t>De</a:t>
            </a:r>
          </a:p>
          <a:p>
            <a:r>
              <a:rPr lang="pt-BR" dirty="0"/>
              <a:t>roupas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4FEA273-1A93-4F5D-B090-27E91326DA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756730"/>
            <a:ext cx="2304852" cy="15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"/>
    </mc:Choice>
    <mc:Fallback xmlns="">
      <p:transition spd="slow" advTm="48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B5BD7-BC77-414F-AFD1-41653A0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6" y="53952"/>
            <a:ext cx="10515600" cy="580448"/>
          </a:xfrm>
        </p:spPr>
        <p:txBody>
          <a:bodyPr>
            <a:noAutofit/>
          </a:bodyPr>
          <a:lstStyle/>
          <a:p>
            <a:r>
              <a:rPr lang="pt-BR" sz="3600" dirty="0"/>
              <a:t>Relação de peças para o Braço Robótico: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1021EB07-A302-467C-A355-75B352B194E0}"/>
              </a:ext>
            </a:extLst>
          </p:cNvPr>
          <p:cNvSpPr/>
          <p:nvPr/>
        </p:nvSpPr>
        <p:spPr>
          <a:xfrm>
            <a:off x="10848625" y="6384837"/>
            <a:ext cx="862446" cy="33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FF7D68F-9637-4BD6-8DAC-A166D207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5897"/>
            <a:ext cx="1851077" cy="138830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3CE9BD-6029-4E57-938F-9BE9E71AB37D}"/>
              </a:ext>
            </a:extLst>
          </p:cNvPr>
          <p:cNvSpPr txBox="1"/>
          <p:nvPr/>
        </p:nvSpPr>
        <p:spPr>
          <a:xfrm>
            <a:off x="7990568" y="667571"/>
            <a:ext cx="112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2 Fêmeas P4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7A87B4DA-8C85-4FC4-B417-97519FE10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05442" y="693390"/>
            <a:ext cx="1523117" cy="1407276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F8A842A1-CC69-42E8-9ED4-F61CD3745F4B}"/>
              </a:ext>
            </a:extLst>
          </p:cNvPr>
          <p:cNvSpPr txBox="1"/>
          <p:nvPr/>
        </p:nvSpPr>
        <p:spPr>
          <a:xfrm>
            <a:off x="10818080" y="629082"/>
            <a:ext cx="1026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Jumper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macho/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fêmea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0CDAA61-83CC-4FD9-91C8-924D9DDBE7D0}"/>
              </a:ext>
            </a:extLst>
          </p:cNvPr>
          <p:cNvSpPr txBox="1"/>
          <p:nvPr/>
        </p:nvSpPr>
        <p:spPr>
          <a:xfrm>
            <a:off x="8430445" y="4636626"/>
            <a:ext cx="1370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9 segmentos</a:t>
            </a:r>
          </a:p>
          <a:p>
            <a:r>
              <a:rPr lang="pt-BR" dirty="0"/>
              <a:t>de pino</a:t>
            </a:r>
          </a:p>
          <a:p>
            <a:r>
              <a:rPr lang="pt-BR" dirty="0"/>
              <a:t>Macho com</a:t>
            </a:r>
          </a:p>
          <a:p>
            <a:r>
              <a:rPr lang="pt-BR" dirty="0"/>
              <a:t>Terminais</a:t>
            </a:r>
          </a:p>
          <a:p>
            <a:r>
              <a:rPr lang="pt-BR" dirty="0"/>
              <a:t>longos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3276FB8-7E66-43BA-A9AA-BB0B3C55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05" y="2809087"/>
            <a:ext cx="2033932" cy="112207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55BCB99-6B22-4C18-AF0E-2E8BCD3B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143" y="4636626"/>
            <a:ext cx="1842845" cy="1581139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F7A76F-501B-4B8C-B564-8ACFDADB2987}"/>
              </a:ext>
            </a:extLst>
          </p:cNvPr>
          <p:cNvSpPr txBox="1"/>
          <p:nvPr/>
        </p:nvSpPr>
        <p:spPr>
          <a:xfrm>
            <a:off x="8336603" y="2809087"/>
            <a:ext cx="155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Jumper</a:t>
            </a:r>
          </a:p>
          <a:p>
            <a:r>
              <a:rPr lang="pt-BR" dirty="0"/>
              <a:t>macho/macho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A21579DD-CDAB-49F7-942C-A553042C6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3" y="707685"/>
            <a:ext cx="1911694" cy="1911694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A603724-F9AA-4636-8129-6D96DEB9A3C0}"/>
              </a:ext>
            </a:extLst>
          </p:cNvPr>
          <p:cNvSpPr txBox="1"/>
          <p:nvPr/>
        </p:nvSpPr>
        <p:spPr>
          <a:xfrm>
            <a:off x="2158677" y="715897"/>
            <a:ext cx="109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Fonte 5V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por 5A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80E53897-2CC6-44E8-9EE5-0B25E1054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60" y="2789428"/>
            <a:ext cx="1652408" cy="165240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36C11D-A1CB-408D-878D-5E7407FB2C5F}"/>
              </a:ext>
            </a:extLst>
          </p:cNvPr>
          <p:cNvSpPr txBox="1"/>
          <p:nvPr/>
        </p:nvSpPr>
        <p:spPr>
          <a:xfrm>
            <a:off x="5132434" y="2853247"/>
            <a:ext cx="122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2 Caixas para 4 pilhas AA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D9293B47-E931-4807-9D6E-ED67B49E2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0" y="2809087"/>
            <a:ext cx="1898277" cy="161309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8DB7B1E0-E7CD-40AE-B18C-5C7FA125EDB5}"/>
              </a:ext>
            </a:extLst>
          </p:cNvPr>
          <p:cNvSpPr txBox="1"/>
          <p:nvPr/>
        </p:nvSpPr>
        <p:spPr>
          <a:xfrm>
            <a:off x="2154068" y="2853247"/>
            <a:ext cx="128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2 Mini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Protoboard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170 furos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BFB05F1-2F82-49DB-AB87-F26E9DC23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83" y="4611886"/>
            <a:ext cx="1322573" cy="205581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E1E22DB-C9C0-4A4E-B9EA-BA653807F51D}"/>
              </a:ext>
            </a:extLst>
          </p:cNvPr>
          <p:cNvSpPr txBox="1"/>
          <p:nvPr/>
        </p:nvSpPr>
        <p:spPr>
          <a:xfrm>
            <a:off x="1646512" y="4611886"/>
            <a:ext cx="1166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Diodo </a:t>
            </a:r>
            <a:r>
              <a:rPr lang="pt-BR" dirty="0" err="1"/>
              <a:t>Semikron</a:t>
            </a:r>
            <a:endParaRPr lang="pt-BR" dirty="0"/>
          </a:p>
          <a:p>
            <a:r>
              <a:rPr lang="pt-BR" dirty="0"/>
              <a:t>SKN 26/08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06FAC90-0E4B-4D42-980D-08BBAF3300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0812" y="693390"/>
            <a:ext cx="1236872" cy="17852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F8E3AA-F233-4B84-9CA6-A6B83AAA7B55}"/>
              </a:ext>
            </a:extLst>
          </p:cNvPr>
          <p:cNvSpPr txBox="1"/>
          <p:nvPr/>
        </p:nvSpPr>
        <p:spPr>
          <a:xfrm>
            <a:off x="4767668" y="707685"/>
            <a:ext cx="145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Chaves liga/desliga</a:t>
            </a:r>
          </a:p>
          <a:p>
            <a:r>
              <a:rPr lang="pt-BR" dirty="0"/>
              <a:t>2 </a:t>
            </a:r>
            <a:r>
              <a:rPr lang="pt-BR" dirty="0" err="1"/>
              <a:t>pólos</a:t>
            </a:r>
            <a:r>
              <a:rPr lang="pt-BR" dirty="0"/>
              <a:t> por</a:t>
            </a:r>
          </a:p>
          <a:p>
            <a:r>
              <a:rPr lang="pt-BR" dirty="0"/>
              <a:t>2 posições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752AC1-E6BA-400C-B0BB-65BC7ADE3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2019" y="4611886"/>
            <a:ext cx="1652407" cy="165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D188D99-798F-4C93-A3E4-379AF659FE8A}"/>
              </a:ext>
            </a:extLst>
          </p:cNvPr>
          <p:cNvSpPr txBox="1"/>
          <p:nvPr/>
        </p:nvSpPr>
        <p:spPr>
          <a:xfrm>
            <a:off x="5092062" y="4611886"/>
            <a:ext cx="99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Diodo</a:t>
            </a:r>
          </a:p>
          <a:p>
            <a:r>
              <a:rPr lang="pt-BR" dirty="0"/>
              <a:t>1N4007</a:t>
            </a:r>
          </a:p>
        </p:txBody>
      </p:sp>
    </p:spTree>
    <p:extLst>
      <p:ext uri="{BB962C8B-B14F-4D97-AF65-F5344CB8AC3E}">
        <p14:creationId xmlns:p14="http://schemas.microsoft.com/office/powerpoint/2010/main" val="25660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"/>
    </mc:Choice>
    <mc:Fallback xmlns="">
      <p:transition spd="slow" advTm="48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485899" y="2617470"/>
            <a:ext cx="889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Fernando Gonçalves Carvalho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Eletrônico e Informata Autodidata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2023708" y="807780"/>
            <a:ext cx="889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Projetado e produzido por :</a:t>
            </a:r>
          </a:p>
        </p:txBody>
      </p:sp>
    </p:spTree>
    <p:extLst>
      <p:ext uri="{BB962C8B-B14F-4D97-AF65-F5344CB8AC3E}">
        <p14:creationId xmlns:p14="http://schemas.microsoft.com/office/powerpoint/2010/main" val="5832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Se você tiver problemas de comunicação ligando o Módulo NRF24L01 nos 3,3V da placa Arduino isso será sinal de que o Arduino não está conseguindo alimentar corretamente o módulo. Prefira fontes externas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confi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áveis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e com pelo menos 1A.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No transmissor utilizei o Arduino NANO e liguei os pinos CE e CNS nos pinos 7 e 8 respectivamente (você poderá ligá-los em outros pinos mas, tenha em mente que a ordem no código é sempre o primeiro pino informado ser o CE). Liguei os pinos SCK, MOSI, MISO, 5V e GND no conector ICSP mas tome cuidado pois a ordem da pinagem do conector ICSP é diferente no NANO em relação ao UNO.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No receptor utilizei o Arduino UNO acoplado ao Sensor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, isso permitirá que a alimentação para os servos e o módulo NRF24L01 seja direta da fonte e não do UNO. L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iguei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os pinos CE e CNS nos pinos 7 e 8 respectivamente e os pinos SCK, MOSI, MISO nos pinos 13, 11 e 12 respectivamente. Os pinos 13, 12 e 11 são alternativos ao conector ICSP em algumas placas Arduino, mas não existe um conector ICSP no Sensor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e por isso ligamos nestes pinos.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02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Todo esse projeto e seus componentes estarão disponíveis no depositário que criei no GitHub através do link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  <a:hlinkClick r:id="rId2"/>
              </a:rPr>
              <a:t>https://github.com/fernando201060/BraRobotNRF24L01.git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você poderá baixar todo o conteúdo em um arquivo zipado como é o padrão no GitHub. Quanto aos circuitos do transmissor e do receptor cujo código encontrei na página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  <a:hlinkClick r:id="rId3"/>
              </a:rPr>
              <a:t>http://guntronic.navtecgroup.com/arduino/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, tive que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reduzí-los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tanto quanto aos circuitos quanto aos códigos pois o projeto da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Guntronic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era para o controle de oito servos. Procurei desenhar os circuitos de forma que fiquem fáceis de visualizar as ligações entre os seus componentes. Observe que nos dois circuitos inclui a possibilidade de alimentação externa com a única diferença sendo o diodo de baixa potência no transmissor devido ao consumo de energia ser menor e de alta potência no receptor. Eliminei do projeto original os botões dos joysticks e os leds que indicavam seu funcionamento e fiz o controle da base e da garra no joystick direito e de levantar e avançar o braço no joystick esquerdo por achar mais preciso para um destro, mas você pode fazer diferente se quiser.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20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64E67B-9783-4AFF-909D-842CA4A6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6" y="933976"/>
            <a:ext cx="3454843" cy="43122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547EB6-97CF-4475-97D4-237BAC0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09" y="933975"/>
            <a:ext cx="3895944" cy="43122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C83E34-AADD-4242-9F27-8C58E166BC33}"/>
              </a:ext>
            </a:extLst>
          </p:cNvPr>
          <p:cNvSpPr txBox="1"/>
          <p:nvPr/>
        </p:nvSpPr>
        <p:spPr>
          <a:xfrm>
            <a:off x="7752827" y="933975"/>
            <a:ext cx="4166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No braço, alterei duas peças aumentando seus tamanhos para que ele pudesse alcançar objetos no piso e até mais abaixo do que ele, quando colocado em uma beirada.</a:t>
            </a:r>
          </a:p>
          <a:p>
            <a:pPr algn="just"/>
            <a:r>
              <a:rPr lang="pt-BR" sz="2800" dirty="0">
                <a:latin typeface="AR BLANCA" panose="02000000000000000000" pitchFamily="2" charset="0"/>
              </a:rPr>
              <a:t>Na primeira peça aumentei ela em 4cm e na segunda acrescentei 2cm a cada um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3353BC-C887-40F5-A99C-956B1454BFE6}"/>
              </a:ext>
            </a:extLst>
          </p:cNvPr>
          <p:cNvSpPr txBox="1"/>
          <p:nvPr/>
        </p:nvSpPr>
        <p:spPr>
          <a:xfrm>
            <a:off x="145517" y="5314759"/>
            <a:ext cx="1177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dos três pontos dela. Essas alterações servem para este projeto e já antecipam o que pretendo fazer em meu projeto futuro.</a:t>
            </a:r>
          </a:p>
        </p:txBody>
      </p:sp>
    </p:spTree>
    <p:extLst>
      <p:ext uri="{BB962C8B-B14F-4D97-AF65-F5344CB8AC3E}">
        <p14:creationId xmlns:p14="http://schemas.microsoft.com/office/powerpoint/2010/main" val="22721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kumimoji="0" lang="pt-B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kumimoji="0" lang="pt-BR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Dicas importantes: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- Ajuste as junções de seu braço robótico de forma a não deixá-las apertadas dificultando ou até mesmo impedindo os movimentos. No caso de ser usado acrílico ou plástico, aconselho usar um lubrificante para melhorar ainda mais os movimentos do braço.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>
                <a:latin typeface="AR BLANCA" panose="02000000000000000000" pitchFamily="2" charset="0"/>
              </a:rPr>
              <a:t>- Tenha em mente que os dois servos laterais controlam o alcance do braço e a altura dele e funcionam de forma integrada.</a:t>
            </a:r>
          </a:p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- Antes de ligar pela primeira vez, aconselho a deixar o braço na posição inicial conforme foto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, desconectando os cursores dos servos de seus eixos.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>
                <a:latin typeface="AR BLANCA" panose="02000000000000000000" pitchFamily="2" charset="0"/>
              </a:rPr>
              <a:t>- Então faça testes com a posição dos braços nas cabeças dos servos para que os dois controles atuem de forma adequada.</a:t>
            </a:r>
          </a:p>
          <a:p>
            <a:pPr algn="just"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- Agora você liga o braço, espera o posicionamento dos servos,  desliga o braço  e conecta  os cursores dos servos em seus eixos.</a:t>
            </a:r>
            <a:endParaRPr lang="pt-BR" sz="2800" dirty="0">
              <a:effectLst/>
              <a:latin typeface="AR BLANCA" panose="02000000000000000000" pitchFamily="2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800" dirty="0">
              <a:latin typeface="AR BLANCA" panose="02000000000000000000" pitchFamily="2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03457A-106D-4FB3-8378-FD2F28296C30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</p:spTree>
    <p:extLst>
      <p:ext uri="{BB962C8B-B14F-4D97-AF65-F5344CB8AC3E}">
        <p14:creationId xmlns:p14="http://schemas.microsoft.com/office/powerpoint/2010/main" val="275090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CA83D5-3F20-4773-8810-FF9662E4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5" y="643362"/>
            <a:ext cx="4843514" cy="3234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5A98D20-9CA2-4348-BE84-02F1CFAF88A3}"/>
              </a:ext>
            </a:extLst>
          </p:cNvPr>
          <p:cNvSpPr txBox="1"/>
          <p:nvPr/>
        </p:nvSpPr>
        <p:spPr>
          <a:xfrm>
            <a:off x="100967" y="3878052"/>
            <a:ext cx="11990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mentar o circuito no Sensor </a:t>
            </a:r>
            <a:r>
              <a:rPr lang="pt-BR" sz="2800" dirty="0" err="1">
                <a:latin typeface="AR BLANCA" panose="02000000000000000000" pitchFamily="2" charset="0"/>
              </a:rPr>
              <a:t>Shield</a:t>
            </a:r>
            <a:r>
              <a:rPr lang="pt-BR" sz="2800" dirty="0">
                <a:latin typeface="AR BLANCA" panose="02000000000000000000" pitchFamily="2" charset="0"/>
              </a:rPr>
              <a:t> e nem mesmo pelo plug do Arduino UNO. Nesta plaquinha coloquei uma chave geral, um conector P4 fêmea e um diodo de potência (qualquer um para 3 ou mais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). O diodo tem a finalidade de reduzir em 0,6V os 6V da caixa de pilhas mas não altera a entrada externa de 5V. Utilizei um diodo </a:t>
            </a:r>
            <a:r>
              <a:rPr lang="pt-BR" sz="2800" dirty="0" err="1">
                <a:latin typeface="AR BLANCA" panose="02000000000000000000" pitchFamily="2" charset="0"/>
              </a:rPr>
              <a:t>Skn</a:t>
            </a:r>
            <a:r>
              <a:rPr lang="pt-BR" sz="2800" dirty="0">
                <a:latin typeface="AR BLANCA" panose="02000000000000000000" pitchFamily="2" charset="0"/>
              </a:rPr>
              <a:t> 21/04 de minha sucata, acredito que não seja mais fabricado, mas você encontrará outro para substituir, desde que aguente 3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 ou mais.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A51D89-54FA-4959-9959-25C8C04C2BD3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1122F5-3920-4E49-BF8C-7D46B23F8F3D}"/>
              </a:ext>
            </a:extLst>
          </p:cNvPr>
          <p:cNvSpPr txBox="1"/>
          <p:nvPr/>
        </p:nvSpPr>
        <p:spPr>
          <a:xfrm>
            <a:off x="5112327" y="523254"/>
            <a:ext cx="6903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Dessa forma, você evitará a sobrecarga dos servos se os mesmos estiverem forçando tentando alcançar uma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posiç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ão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mecanicamente impossível, evitando a queima dos mesmos. </a:t>
            </a:r>
            <a:r>
              <a:rPr lang="pt-BR" sz="2800" dirty="0">
                <a:latin typeface="AR BLANCA" panose="02000000000000000000" pitchFamily="2" charset="0"/>
              </a:rPr>
              <a:t>Para este circuito, criei a possibilidade de ser alimentado por pilhas alcalinas ou por fonte de 5V de 1 a 3A. A nova entrada de alimentação será na plaquinha acrescentada. Não tente ali-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0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55D0EB-8CF3-403E-A5AB-9F5D1C52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707886"/>
            <a:ext cx="4194980" cy="29488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04C9E19-9BCA-488D-8FD6-A3860C504E32}"/>
              </a:ext>
            </a:extLst>
          </p:cNvPr>
          <p:cNvSpPr txBox="1"/>
          <p:nvPr/>
        </p:nvSpPr>
        <p:spPr>
          <a:xfrm>
            <a:off x="4537492" y="707886"/>
            <a:ext cx="74982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700" dirty="0">
                <a:latin typeface="AR BLANCA" panose="02000000000000000000" pitchFamily="2" charset="0"/>
              </a:rPr>
              <a:t>Teste a fêmea P4 com um multímetro para ter certeza sobre o pino que será desligado ao inserir a fonte de alimentação externa. Em meu circuito usei um plug no qual o pino 2 é desconectado ao inserir o plug P4 macho, desligando a alimentação pelas pilhas e recebendo da fonte externa. Você poderá substituir as pilhas alcalinas por pilhas recarregá</a:t>
            </a:r>
            <a:r>
              <a:rPr lang="pt-BR" sz="2400" dirty="0">
                <a:latin typeface="AR BLANCA" panose="02000000000000000000" pitchFamily="2" charset="0"/>
              </a:rPr>
              <a:t>veis desde que o </a:t>
            </a:r>
            <a:endParaRPr lang="pt-BR" sz="27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95ED17-F778-4FA0-91E0-043950DA19FC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0424EB-811E-4B70-AEE2-C5C5CCBC1A3C}"/>
              </a:ext>
            </a:extLst>
          </p:cNvPr>
          <p:cNvSpPr txBox="1"/>
          <p:nvPr/>
        </p:nvSpPr>
        <p:spPr>
          <a:xfrm>
            <a:off x="156256" y="3656689"/>
            <a:ext cx="118794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700" dirty="0">
                <a:latin typeface="AR BLANCA" panose="02000000000000000000" pitchFamily="2" charset="0"/>
              </a:rPr>
              <a:t>valor não fique acima dos 5,4V para não sobrecarregar os servos e queimá-los. Estou usando as pilhas para demonstrar o funcionamento autônomo do braço robótico e por permitir um deslocamento livre do mesmo. Você poderá fixar o circuito na base mas o fios dos servos serão torcidos quando ocorrerem os movimentos laterais do braço. Repare que escolhi montar o braço de um lado e outras partes do outro como forma de rebaixar a altura total do braço e que isso formou um sistema de peso e contrapeso equilibrando os dois lados tornando </a:t>
            </a:r>
            <a:r>
              <a:rPr lang="pt-BR" sz="2400" dirty="0">
                <a:latin typeface="AR BLANCA" panose="02000000000000000000" pitchFamily="2" charset="0"/>
              </a:rPr>
              <a:t>o giro do braço mais suave.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7823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85D939-0951-4A83-A77E-C89AE5FD43AE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4260DE-5205-4C32-A165-72AA2CD5BF42}"/>
              </a:ext>
            </a:extLst>
          </p:cNvPr>
          <p:cNvSpPr txBox="1"/>
          <p:nvPr/>
        </p:nvSpPr>
        <p:spPr>
          <a:xfrm>
            <a:off x="176645" y="707886"/>
            <a:ext cx="118387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Se assim quiser, você poderá excluir a parte da plaquinha e a caixa de pilhas ligando somente uma fonte externa de 5V por 1 a 3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. No meu caso, optei por fontes para tablet de 5V por 2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. Também poderia ser uma fonte de computador usando os fios vermelho e preto para isso ou uma fonte chaveada.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Após analisar vários braços robóticos, percebi que muitos tem o mesmo problema, o qual está no fato de que a maioria dos que encontrei concentrarem muito esforço em cima do pescoço do servomotor da base.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Em parte, o esforço no sentido horizontal, é evitado utilizando uma plataforma deslizante com esferas, o que permite reduzir a fricção ao girar a bandeja onde é fixado o braço. Mas, no sentido vertical, como o servo é ligado mecanicamente de forma direta à base da bandeja móvel, todo o peso do braço mais o peso do objeto pego pelo braço além do efeito causado pelo deslocamento lateral da coluna formada pelo braço, recai sobre o pescoço do servomotor.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78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153BA8-41EF-4674-BBB2-515674BDEC3B}"/>
              </a:ext>
            </a:extLst>
          </p:cNvPr>
          <p:cNvSpPr txBox="1"/>
          <p:nvPr/>
        </p:nvSpPr>
        <p:spPr>
          <a:xfrm>
            <a:off x="176646" y="782121"/>
            <a:ext cx="116877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Inicialmente, pensei em utilizar duas alças em forma de um “C” quadrado cada uma, mas existem várias limitações para isso tais como o fato do material usado para fabricar estas alças ter que ser rígido para não sofrer alterações durante o giro e outros movimentos da coluna do braço.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Além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da rigidez do material, seria necessário uma maneira de fabricar tais peças ou mesmo encontrá-las em algum mecanismo já existente o que tornaria muito difícil de realizar esse projeto.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Minha s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egunda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alternativa seria utilizar um ou dois rolamentos pequenos conectados por um parafuso vazado do tipo utilizado em abajures e lustres conforme imagem ao lado. Basta fazer um recorte no</a:t>
            </a:r>
            <a:endParaRPr lang="pt-BR" sz="2800" dirty="0"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F21A28-B49C-46E5-8F8D-501C274F4AD4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6CCBDD-F6F0-4477-88EC-2C1B0EC519F7}"/>
              </a:ext>
            </a:extLst>
          </p:cNvPr>
          <p:cNvSpPr txBox="1"/>
          <p:nvPr/>
        </p:nvSpPr>
        <p:spPr>
          <a:xfrm>
            <a:off x="176645" y="4617358"/>
            <a:ext cx="7848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parafuso vazado para encaixar o</a:t>
            </a:r>
            <a:r>
              <a:rPr lang="pt-BR" sz="2800" dirty="0">
                <a:latin typeface="AR BLANCA" panose="02000000000000000000" pitchFamily="2" charset="0"/>
              </a:rPr>
              <a:t> braço do servo, encontrar uma maneira de fixar a parte externa do rolamento à base e encontrar as porcas para fixar o parafuso.</a:t>
            </a:r>
            <a:endParaRPr lang="pt-BR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C1078F-D781-4384-8E44-E7EBBCD1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65" y="4336798"/>
            <a:ext cx="2874817" cy="22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2047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Algerian</vt:lpstr>
      <vt:lpstr>AR BLANCA</vt:lpstr>
      <vt:lpstr>Arial</vt:lpstr>
      <vt:lpstr>Calibri</vt:lpstr>
      <vt:lpstr>Calibri Light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Relação de peças para o Braço Robótico:</vt:lpstr>
      <vt:lpstr>Relação de peças para o Braço Robótico: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Gonçalves Carvalho</dc:creator>
  <cp:lastModifiedBy>Fernando Gonçalves Carvalho</cp:lastModifiedBy>
  <cp:revision>1002</cp:revision>
  <dcterms:created xsi:type="dcterms:W3CDTF">2020-10-08T18:15:17Z</dcterms:created>
  <dcterms:modified xsi:type="dcterms:W3CDTF">2021-11-19T17:16:33Z</dcterms:modified>
</cp:coreProperties>
</file>